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3" r:id="rId5"/>
    <p:sldId id="266" r:id="rId6"/>
    <p:sldId id="267" r:id="rId7"/>
    <p:sldId id="269" r:id="rId8"/>
    <p:sldId id="270" r:id="rId9"/>
    <p:sldId id="271" r:id="rId10"/>
    <p:sldId id="273" r:id="rId11"/>
    <p:sldId id="276" r:id="rId12"/>
    <p:sldId id="278" r:id="rId13"/>
    <p:sldId id="279" r:id="rId14"/>
    <p:sldId id="281" r:id="rId15"/>
    <p:sldId id="282" r:id="rId16"/>
    <p:sldId id="28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75FA6-F815-425A-ACA2-E3174ACBADE3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4871B-4CD3-46E7-8184-D643D83720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5688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75FA6-F815-425A-ACA2-E3174ACBADE3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4871B-4CD3-46E7-8184-D643D83720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97749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75FA6-F815-425A-ACA2-E3174ACBADE3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4871B-4CD3-46E7-8184-D643D83720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4617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75FA6-F815-425A-ACA2-E3174ACBADE3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4871B-4CD3-46E7-8184-D643D83720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5201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75FA6-F815-425A-ACA2-E3174ACBADE3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4871B-4CD3-46E7-8184-D643D83720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1286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75FA6-F815-425A-ACA2-E3174ACBADE3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4871B-4CD3-46E7-8184-D643D83720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6783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75FA6-F815-425A-ACA2-E3174ACBADE3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4871B-4CD3-46E7-8184-D643D83720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7245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75FA6-F815-425A-ACA2-E3174ACBADE3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4871B-4CD3-46E7-8184-D643D83720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6575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75FA6-F815-425A-ACA2-E3174ACBADE3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4871B-4CD3-46E7-8184-D643D83720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18270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75FA6-F815-425A-ACA2-E3174ACBADE3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4871B-4CD3-46E7-8184-D643D83720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9238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75FA6-F815-425A-ACA2-E3174ACBADE3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4871B-4CD3-46E7-8184-D643D83720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1086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575FA6-F815-425A-ACA2-E3174ACBADE3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4871B-4CD3-46E7-8184-D643D83720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6293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5201" y="1916832"/>
            <a:ext cx="7705725" cy="4709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755576" y="0"/>
            <a:ext cx="8229600" cy="20742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b="1" dirty="0" smtClean="0"/>
              <a:t> </a:t>
            </a:r>
            <a:r>
              <a:rPr lang="ru-RU" sz="2700" b="1" i="1" dirty="0" smtClean="0">
                <a:solidFill>
                  <a:srgbClr val="C00000"/>
                </a:solidFill>
              </a:rPr>
              <a:t>«Уважение к человеку – вот пробный камень</a:t>
            </a:r>
            <a:br>
              <a:rPr lang="ru-RU" sz="2700" b="1" i="1" dirty="0" smtClean="0">
                <a:solidFill>
                  <a:srgbClr val="C00000"/>
                </a:solidFill>
              </a:rPr>
            </a:br>
            <a:r>
              <a:rPr lang="ru-RU" sz="2700" b="1" i="1" dirty="0" smtClean="0">
                <a:solidFill>
                  <a:srgbClr val="C00000"/>
                </a:solidFill>
              </a:rPr>
              <a:t>	Если уважение к человеку будет заложено в сердцах людей, они неизбежно придут</a:t>
            </a:r>
            <a:br>
              <a:rPr lang="ru-RU" sz="2700" b="1" i="1" dirty="0" smtClean="0">
                <a:solidFill>
                  <a:srgbClr val="C00000"/>
                </a:solidFill>
              </a:rPr>
            </a:br>
            <a:r>
              <a:rPr lang="en-US" sz="2700" b="1" i="1" dirty="0" smtClean="0">
                <a:solidFill>
                  <a:srgbClr val="C00000"/>
                </a:solidFill>
              </a:rPr>
              <a:t> </a:t>
            </a:r>
            <a:r>
              <a:rPr lang="ru-RU" sz="2700" b="1" i="1" dirty="0" smtClean="0">
                <a:solidFill>
                  <a:srgbClr val="C00000"/>
                </a:solidFill>
              </a:rPr>
              <a:t>к созданию такой социальной, экономической</a:t>
            </a:r>
            <a:r>
              <a:rPr lang="en-US" sz="2700" b="1" i="1" dirty="0" smtClean="0">
                <a:solidFill>
                  <a:srgbClr val="C00000"/>
                </a:solidFill>
              </a:rPr>
              <a:t> </a:t>
            </a:r>
            <a:r>
              <a:rPr lang="ru-RU" sz="2700" b="1" i="1" dirty="0" smtClean="0">
                <a:solidFill>
                  <a:srgbClr val="C00000"/>
                </a:solidFill>
              </a:rPr>
              <a:t>политической системы, которая</a:t>
            </a:r>
            <a:br>
              <a:rPr lang="ru-RU" sz="2700" b="1" i="1" dirty="0" smtClean="0">
                <a:solidFill>
                  <a:srgbClr val="C00000"/>
                </a:solidFill>
              </a:rPr>
            </a:br>
            <a:r>
              <a:rPr lang="ru-RU" sz="2700" b="1" i="1" dirty="0" smtClean="0">
                <a:solidFill>
                  <a:srgbClr val="C00000"/>
                </a:solidFill>
              </a:rPr>
              <a:t> сделает это уважение непреложным законом».</a:t>
            </a:r>
            <a:br>
              <a:rPr lang="ru-RU" sz="2700" b="1" i="1" dirty="0" smtClean="0">
                <a:solidFill>
                  <a:srgbClr val="C00000"/>
                </a:solidFill>
              </a:rPr>
            </a:br>
            <a:r>
              <a:rPr lang="ru-RU" sz="2700" b="1" dirty="0" smtClean="0"/>
              <a:t>                                            </a:t>
            </a:r>
            <a:r>
              <a:rPr lang="ru-RU" sz="2700" dirty="0" smtClean="0"/>
              <a:t>Антуан де Сент-Экзюпери</a:t>
            </a:r>
            <a:r>
              <a:rPr lang="ru-RU" sz="2700" dirty="0" smtClean="0">
                <a:latin typeface="Calibri" pitchFamily="32" charset="0"/>
              </a:rPr>
              <a:t> </a:t>
            </a:r>
            <a:endParaRPr lang="ru-RU" sz="27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4518748"/>
            <a:ext cx="3888432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Правовое воспитание дошкольников</a:t>
            </a:r>
            <a:endParaRPr lang="ru-RU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1449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-180528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norm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buClrTx/>
              <a:buFontTx/>
              <a:buNone/>
            </a:pPr>
            <a:r>
              <a:rPr lang="ru-RU" sz="2000" dirty="0">
                <a:latin typeface="+mn-lt"/>
              </a:rPr>
              <a:t> </a:t>
            </a:r>
            <a:r>
              <a:rPr lang="ru-RU" sz="2000" dirty="0" smtClean="0">
                <a:latin typeface="+mn-lt"/>
              </a:rPr>
              <a:t> </a:t>
            </a:r>
            <a:r>
              <a:rPr lang="ru-RU" sz="2000" b="1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За </a:t>
            </a:r>
            <a:r>
              <a:rPr lang="ru-RU" sz="2000" b="1" dirty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руки возьмемся, встанем в круг.</a:t>
            </a:r>
            <a:r>
              <a:rPr lang="ru-RU" sz="2000" b="1" dirty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+mn-lt"/>
              </a:rPr>
              <a:t> </a:t>
            </a:r>
            <a:r>
              <a:rPr lang="ru-RU" sz="2000" b="1" dirty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Каждый человек </a:t>
            </a:r>
            <a:r>
              <a:rPr lang="ru-RU" sz="2000" b="1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человеку друг.</a:t>
            </a:r>
            <a:br>
              <a:rPr lang="ru-RU" sz="2000" b="1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</a:br>
            <a:r>
              <a:rPr lang="ru-RU" sz="2000" b="1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       За </a:t>
            </a:r>
            <a:r>
              <a:rPr lang="ru-RU" sz="2000" b="1" dirty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руки возьмемся, пусть пойдет</a:t>
            </a:r>
            <a:br>
              <a:rPr lang="ru-RU" sz="2000" b="1" dirty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</a:br>
            <a:r>
              <a:rPr lang="ru-RU" sz="2000" b="1" dirty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       По земле огромный хоровод!</a:t>
            </a:r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66381"/>
            <a:ext cx="4154308" cy="2794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940152" y="465925"/>
            <a:ext cx="3384376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9pPr>
          </a:lstStyle>
          <a:p>
            <a:pPr>
              <a:spcBef>
                <a:spcPts val="450"/>
              </a:spcBef>
              <a:buClrTx/>
              <a:buFontTx/>
              <a:buNone/>
            </a:pPr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Я, ты, он, она –</a:t>
            </a:r>
          </a:p>
          <a:p>
            <a:pPr>
              <a:spcBef>
                <a:spcPts val="450"/>
              </a:spcBef>
              <a:buClrTx/>
              <a:buFontTx/>
              <a:buNone/>
            </a:pPr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Вместе -целая страна,</a:t>
            </a:r>
          </a:p>
          <a:p>
            <a:pPr>
              <a:spcBef>
                <a:spcPts val="450"/>
              </a:spcBef>
              <a:buClrTx/>
              <a:buFontTx/>
              <a:buNone/>
            </a:pPr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Вместе -дружная семья,</a:t>
            </a:r>
          </a:p>
          <a:p>
            <a:pPr>
              <a:spcBef>
                <a:spcPts val="450"/>
              </a:spcBef>
              <a:buClrTx/>
              <a:buFontTx/>
              <a:buNone/>
            </a:pPr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 слове "мы" -сто тысяч "я".</a:t>
            </a:r>
          </a:p>
          <a:p>
            <a:pPr>
              <a:spcBef>
                <a:spcPts val="450"/>
              </a:spcBef>
              <a:buClrTx/>
              <a:buFontTx/>
              <a:buNone/>
            </a:pPr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Большеглазых, озорных,</a:t>
            </a:r>
          </a:p>
          <a:p>
            <a:pPr>
              <a:spcBef>
                <a:spcPts val="450"/>
              </a:spcBef>
              <a:buClrTx/>
              <a:buFontTx/>
              <a:buNone/>
            </a:pPr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Черных, рыжих и льняных,</a:t>
            </a:r>
          </a:p>
          <a:p>
            <a:pPr>
              <a:spcBef>
                <a:spcPts val="450"/>
              </a:spcBef>
              <a:buClrTx/>
              <a:buFontTx/>
              <a:buNone/>
            </a:pPr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Грустных и веселых</a:t>
            </a:r>
          </a:p>
          <a:p>
            <a:pPr>
              <a:spcBef>
                <a:spcPts val="450"/>
              </a:spcBef>
              <a:buClrTx/>
              <a:buFontTx/>
              <a:buNone/>
            </a:pPr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 городах и селах.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712813"/>
            <a:ext cx="4254236" cy="3097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Стрелка влево 1"/>
          <p:cNvSpPr/>
          <p:nvPr/>
        </p:nvSpPr>
        <p:spPr>
          <a:xfrm>
            <a:off x="4860032" y="1844824"/>
            <a:ext cx="792088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1057" y="3962964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  для  любви  и  доброты</a:t>
            </a:r>
            <a:br>
              <a:rPr lang="ru-RU" sz="2000" b="1" dirty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000" b="1" dirty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Открыты  настежь  двери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179" y="4670850"/>
            <a:ext cx="3439740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Пусть  знают  все на     свете</a:t>
            </a:r>
          </a:p>
          <a:p>
            <a:pPr lvl="0">
              <a:spcBef>
                <a:spcPts val="600"/>
              </a:spcBef>
            </a:pPr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Мы  солнечные  дети.</a:t>
            </a:r>
          </a:p>
          <a:p>
            <a:pPr lvl="0">
              <a:spcBef>
                <a:spcPts val="600"/>
              </a:spcBef>
            </a:pPr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Мы  в  садике  живем</a:t>
            </a:r>
          </a:p>
          <a:p>
            <a:pPr lvl="0">
              <a:spcBef>
                <a:spcPts val="600"/>
              </a:spcBef>
            </a:pPr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Играем  и  рисуем,</a:t>
            </a:r>
          </a:p>
          <a:p>
            <a:pPr lvl="0">
              <a:spcBef>
                <a:spcPts val="600"/>
              </a:spcBef>
            </a:pPr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Считаем  и  танцуем</a:t>
            </a:r>
          </a:p>
          <a:p>
            <a:pPr lvl="0">
              <a:spcBef>
                <a:spcPts val="600"/>
              </a:spcBef>
            </a:pPr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Смеемся  и  поем.</a:t>
            </a:r>
          </a:p>
        </p:txBody>
      </p:sp>
      <p:sp>
        <p:nvSpPr>
          <p:cNvPr id="10" name="Стрелка вправо 9"/>
          <p:cNvSpPr/>
          <p:nvPr/>
        </p:nvSpPr>
        <p:spPr>
          <a:xfrm>
            <a:off x="3275856" y="5445224"/>
            <a:ext cx="1080120" cy="2951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3491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-828600" y="-99392"/>
            <a:ext cx="5040560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normAutofit fontScale="90000"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ru-RU" sz="3200" dirty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</a:t>
            </a:r>
            <a:r>
              <a:rPr lang="ru-RU" sz="2000" b="1" dirty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Корысти ради ты детей не тронь!</a:t>
            </a:r>
            <a:br>
              <a:rPr lang="ru-RU" sz="2000" b="1" dirty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</a:br>
            <a:r>
              <a:rPr lang="ru-RU" sz="2000" b="1" dirty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       Их защищает наш закон!</a:t>
            </a:r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86" y="719574"/>
            <a:ext cx="4263396" cy="2909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652120" y="13855"/>
            <a:ext cx="3676697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9pPr>
          </a:lstStyle>
          <a:p>
            <a:pPr>
              <a:lnSpc>
                <a:spcPct val="90000"/>
              </a:lnSpc>
              <a:spcBef>
                <a:spcPts val="450"/>
              </a:spcBef>
              <a:buClrTx/>
              <a:buFontTx/>
              <a:buNone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</a:t>
            </a:r>
            <a:r>
              <a:rPr lang="ru-RU" sz="1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Дразнят Золушкой меня,</a:t>
            </a:r>
          </a:p>
          <a:p>
            <a:pPr>
              <a:lnSpc>
                <a:spcPct val="90000"/>
              </a:lnSpc>
              <a:spcBef>
                <a:spcPts val="450"/>
              </a:spcBef>
              <a:buClrTx/>
              <a:buFontTx/>
              <a:buNone/>
            </a:pPr>
            <a:r>
              <a:rPr lang="ru-RU" sz="1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Оттого, что у огня </a:t>
            </a:r>
          </a:p>
          <a:p>
            <a:pPr>
              <a:lnSpc>
                <a:spcPct val="90000"/>
              </a:lnSpc>
              <a:spcBef>
                <a:spcPts val="450"/>
              </a:spcBef>
              <a:buClrTx/>
              <a:buFontTx/>
              <a:buNone/>
            </a:pPr>
            <a:r>
              <a:rPr lang="ru-RU" sz="1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силы не жалея,</a:t>
            </a:r>
          </a:p>
          <a:p>
            <a:pPr>
              <a:lnSpc>
                <a:spcPct val="90000"/>
              </a:lnSpc>
              <a:spcBef>
                <a:spcPts val="450"/>
              </a:spcBef>
              <a:buClrTx/>
              <a:buFontTx/>
              <a:buNone/>
            </a:pPr>
            <a:r>
              <a:rPr lang="ru-RU" sz="1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 кухне я тружусь, тружусь</a:t>
            </a:r>
          </a:p>
          <a:p>
            <a:pPr>
              <a:lnSpc>
                <a:spcPct val="90000"/>
              </a:lnSpc>
              <a:spcBef>
                <a:spcPts val="450"/>
              </a:spcBef>
              <a:buClrTx/>
              <a:buFontTx/>
              <a:buNone/>
            </a:pPr>
            <a:r>
              <a:rPr lang="ru-RU" sz="1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 печкой я вожусь, </a:t>
            </a:r>
          </a:p>
          <a:p>
            <a:pPr>
              <a:lnSpc>
                <a:spcPct val="90000"/>
              </a:lnSpc>
              <a:spcBef>
                <a:spcPts val="450"/>
              </a:spcBef>
              <a:buClrTx/>
              <a:buFontTx/>
              <a:buNone/>
            </a:pPr>
            <a:r>
              <a:rPr lang="ru-RU" sz="1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вожусь и всегда в золе я</a:t>
            </a:r>
          </a:p>
          <a:p>
            <a:pPr>
              <a:lnSpc>
                <a:spcPct val="90000"/>
              </a:lnSpc>
              <a:spcBef>
                <a:spcPts val="450"/>
              </a:spcBef>
              <a:buClrTx/>
              <a:buFontTx/>
              <a:buNone/>
            </a:pPr>
            <a:r>
              <a:rPr lang="ru-RU" sz="1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Прячу я печаль мою</a:t>
            </a:r>
          </a:p>
          <a:p>
            <a:pPr>
              <a:lnSpc>
                <a:spcPct val="90000"/>
              </a:lnSpc>
              <a:spcBef>
                <a:spcPts val="450"/>
              </a:spcBef>
              <a:buClrTx/>
              <a:buFontTx/>
              <a:buNone/>
            </a:pPr>
            <a:r>
              <a:rPr lang="ru-RU" sz="1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Я не плачу, а пою,</a:t>
            </a:r>
          </a:p>
          <a:p>
            <a:pPr>
              <a:lnSpc>
                <a:spcPct val="90000"/>
              </a:lnSpc>
              <a:spcBef>
                <a:spcPts val="450"/>
              </a:spcBef>
              <a:buClrTx/>
              <a:buFontTx/>
              <a:buNone/>
            </a:pPr>
            <a:r>
              <a:rPr lang="ru-RU" sz="1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улыбаюсь даже</a:t>
            </a:r>
          </a:p>
          <a:p>
            <a:pPr>
              <a:lnSpc>
                <a:spcPct val="90000"/>
              </a:lnSpc>
              <a:spcBef>
                <a:spcPts val="450"/>
              </a:spcBef>
              <a:buClrTx/>
              <a:buFontTx/>
              <a:buNone/>
            </a:pPr>
            <a:r>
              <a:rPr lang="ru-RU" sz="1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Но неужто, никогда</a:t>
            </a:r>
          </a:p>
          <a:p>
            <a:pPr>
              <a:lnSpc>
                <a:spcPct val="90000"/>
              </a:lnSpc>
              <a:spcBef>
                <a:spcPts val="450"/>
              </a:spcBef>
              <a:buClrTx/>
              <a:buFontTx/>
              <a:buNone/>
            </a:pPr>
            <a:r>
              <a:rPr lang="ru-RU" sz="1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Не уйти мне никуда</a:t>
            </a:r>
          </a:p>
          <a:p>
            <a:pPr>
              <a:lnSpc>
                <a:spcPct val="90000"/>
              </a:lnSpc>
              <a:spcBef>
                <a:spcPts val="450"/>
              </a:spcBef>
              <a:buClrTx/>
              <a:buFontTx/>
              <a:buNone/>
            </a:pPr>
            <a:r>
              <a:rPr lang="ru-RU" sz="1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от золы и сажи.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717032"/>
            <a:ext cx="4572000" cy="3140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Стрелка влево 2"/>
          <p:cNvSpPr/>
          <p:nvPr/>
        </p:nvSpPr>
        <p:spPr>
          <a:xfrm>
            <a:off x="4427984" y="1700808"/>
            <a:ext cx="1008112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-5471" y="367415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Знайте, что бить, обижать и неволить</a:t>
            </a:r>
            <a:br>
              <a:rPr lang="ru-RU" b="1" dirty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b="1" dirty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Ребёнка закон никому не позволит!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6093" y="4437112"/>
            <a:ext cx="4572000" cy="202722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ts val="400"/>
              </a:spcBef>
              <a:buClrTx/>
              <a:buFontTx/>
              <a:buNone/>
            </a:pPr>
            <a:r>
              <a:rPr lang="ru-RU" sz="1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Мой народец странный, глупый, деревянный </a:t>
            </a:r>
          </a:p>
          <a:p>
            <a:pPr>
              <a:lnSpc>
                <a:spcPct val="80000"/>
              </a:lnSpc>
              <a:spcBef>
                <a:spcPts val="400"/>
              </a:spcBef>
              <a:buClrTx/>
              <a:buFontTx/>
              <a:buNone/>
            </a:pPr>
            <a:r>
              <a:rPr lang="ru-RU" sz="1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Кукольный владыка, вот кто я поди-ка! </a:t>
            </a:r>
          </a:p>
          <a:p>
            <a:pPr>
              <a:lnSpc>
                <a:spcPct val="80000"/>
              </a:lnSpc>
              <a:spcBef>
                <a:spcPts val="400"/>
              </a:spcBef>
              <a:buClrTx/>
              <a:buFontTx/>
              <a:buNone/>
            </a:pPr>
            <a:r>
              <a:rPr lang="ru-RU" sz="1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Грозный Карабас, славный Карабас! </a:t>
            </a:r>
          </a:p>
          <a:p>
            <a:pPr>
              <a:lnSpc>
                <a:spcPct val="80000"/>
              </a:lnSpc>
              <a:spcBef>
                <a:spcPts val="400"/>
              </a:spcBef>
              <a:buClrTx/>
              <a:buFontTx/>
              <a:buNone/>
            </a:pPr>
            <a:r>
              <a:rPr lang="ru-RU" sz="1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Куклы передо мною стелются травою: </a:t>
            </a:r>
          </a:p>
          <a:p>
            <a:pPr>
              <a:lnSpc>
                <a:spcPct val="80000"/>
              </a:lnSpc>
              <a:spcBef>
                <a:spcPts val="400"/>
              </a:spcBef>
              <a:buClrTx/>
              <a:buFontTx/>
              <a:buNone/>
            </a:pPr>
            <a:r>
              <a:rPr lang="ru-RU" sz="1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У меня есть плетка, плетка в 7 хвостов </a:t>
            </a:r>
          </a:p>
          <a:p>
            <a:pPr>
              <a:lnSpc>
                <a:spcPct val="80000"/>
              </a:lnSpc>
              <a:spcBef>
                <a:spcPts val="400"/>
              </a:spcBef>
              <a:buClrTx/>
              <a:buFontTx/>
              <a:buNone/>
            </a:pPr>
            <a:r>
              <a:rPr lang="ru-RU" sz="1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Пригрожу лишь плеткой мой народец кроткий </a:t>
            </a:r>
          </a:p>
          <a:p>
            <a:pPr>
              <a:lnSpc>
                <a:spcPct val="80000"/>
              </a:lnSpc>
              <a:spcBef>
                <a:spcPts val="400"/>
              </a:spcBef>
              <a:buClrTx/>
              <a:buFontTx/>
              <a:buNone/>
            </a:pPr>
            <a:r>
              <a:rPr lang="ru-RU" sz="1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Песни распевает, денежки сбирает </a:t>
            </a:r>
          </a:p>
          <a:p>
            <a:pPr>
              <a:lnSpc>
                <a:spcPct val="80000"/>
              </a:lnSpc>
              <a:spcBef>
                <a:spcPts val="400"/>
              </a:spcBef>
              <a:buClrTx/>
              <a:buFontTx/>
              <a:buNone/>
            </a:pPr>
            <a:r>
              <a:rPr lang="ru-RU" sz="1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 мой большой карман, в мой большой карман!</a:t>
            </a:r>
            <a:r>
              <a:rPr lang="ru-RU" sz="1600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0" name="Стрелка вправо 9"/>
          <p:cNvSpPr/>
          <p:nvPr/>
        </p:nvSpPr>
        <p:spPr>
          <a:xfrm>
            <a:off x="2843808" y="6464334"/>
            <a:ext cx="1080120" cy="2770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436451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-1155551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normAutofit fontScale="90000"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ru-RU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</a:t>
            </a:r>
            <a:r>
              <a:rPr lang="ru-RU" sz="2800" b="1" dirty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Знают все на свете взрослые и дети,</a:t>
            </a:r>
            <a:br>
              <a:rPr lang="ru-RU" sz="2800" b="1" dirty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800" b="1" dirty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Что семья наш лучший друг на большой планете.</a:t>
            </a:r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237037"/>
            <a:ext cx="4762500" cy="346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16632"/>
            <a:ext cx="2303463" cy="3313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3779912" y="1773188"/>
            <a:ext cx="2880320" cy="2508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1313" indent="-341313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1pPr>
            <a:lvl2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2pPr>
            <a:lvl3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3pPr>
            <a:lvl4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4pPr>
            <a:lvl5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9pPr>
          </a:lstStyle>
          <a:p>
            <a:pPr>
              <a:lnSpc>
                <a:spcPct val="80000"/>
              </a:lnSpc>
              <a:spcBef>
                <a:spcPts val="450"/>
              </a:spcBef>
              <a:buClr>
                <a:srgbClr val="C00000"/>
              </a:buClr>
              <a:buFont typeface="Arial" charset="0"/>
              <a:buNone/>
            </a:pP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lnSpc>
                <a:spcPct val="80000"/>
              </a:lnSpc>
              <a:spcBef>
                <a:spcPts val="500"/>
              </a:spcBef>
              <a:buClrTx/>
              <a:buFontTx/>
              <a:buNone/>
            </a:pP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БЕЗ СЕМЬИ НАДЕЖНОЙ</a:t>
            </a:r>
          </a:p>
          <a:p>
            <a:pPr algn="ctr">
              <a:lnSpc>
                <a:spcPct val="80000"/>
              </a:lnSpc>
              <a:spcBef>
                <a:spcPts val="500"/>
              </a:spcBef>
              <a:buClrTx/>
              <a:buFontTx/>
              <a:buNone/>
            </a:pP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ЛЮДЯМ НЕ ПРОЖИТЬ</a:t>
            </a:r>
          </a:p>
          <a:p>
            <a:pPr algn="ctr">
              <a:lnSpc>
                <a:spcPct val="80000"/>
              </a:lnSpc>
              <a:spcBef>
                <a:spcPts val="500"/>
              </a:spcBef>
              <a:buClrTx/>
              <a:buFontTx/>
              <a:buNone/>
            </a:pP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ПОМНИТЕ!  СЕМЬЕЮ</a:t>
            </a:r>
          </a:p>
          <a:p>
            <a:pPr algn="ctr">
              <a:lnSpc>
                <a:spcPct val="80000"/>
              </a:lnSpc>
              <a:spcBef>
                <a:spcPts val="500"/>
              </a:spcBef>
              <a:buClrTx/>
              <a:buFontTx/>
              <a:buNone/>
            </a:pP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НУЖНО ДОРОЖИТЬ!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31035" y="3462212"/>
            <a:ext cx="2448272" cy="3368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96" y="479268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Каждый ребёнок имеет право </a:t>
            </a:r>
            <a:br>
              <a:rPr lang="ru-RU" sz="2000" b="1" dirty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000" b="1" dirty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 жизнь и развитие.   (ст.6)</a:t>
            </a:r>
            <a:endParaRPr lang="ru-RU" sz="2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37520" y="5407515"/>
            <a:ext cx="4572000" cy="143116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600"/>
              </a:spcBef>
              <a:buClrTx/>
              <a:buFontTx/>
              <a:buNone/>
            </a:pP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Я расту на радость маме,</a:t>
            </a:r>
          </a:p>
          <a:p>
            <a:pPr>
              <a:spcBef>
                <a:spcPts val="600"/>
              </a:spcBef>
              <a:buClrTx/>
              <a:buFontTx/>
              <a:buNone/>
            </a:pPr>
            <a:r>
              <a:rPr lang="ru-RU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Но приходится признать, </a:t>
            </a:r>
          </a:p>
          <a:p>
            <a:pPr>
              <a:spcBef>
                <a:spcPts val="600"/>
              </a:spcBef>
              <a:buClrTx/>
              <a:buFontTx/>
              <a:buNone/>
            </a:pPr>
            <a:r>
              <a:rPr lang="ru-RU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чтоб Я вырос лучшим самым,</a:t>
            </a:r>
          </a:p>
          <a:p>
            <a:pPr>
              <a:spcBef>
                <a:spcPts val="600"/>
              </a:spcBef>
              <a:buClrTx/>
              <a:buFontTx/>
              <a:buNone/>
            </a:pPr>
            <a:r>
              <a:rPr lang="ru-RU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Как мне много нужно дать!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5652120" y="5661248"/>
            <a:ext cx="79208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99364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67994"/>
            <a:ext cx="8229600" cy="95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 smtClean="0">
                <a:solidFill>
                  <a:srgbClr val="000000"/>
                </a:solidFill>
              </a:rPr>
              <a:t> </a:t>
            </a:r>
            <a:r>
              <a:rPr lang="ru-RU" sz="2800" dirty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«Дети имеют право жить со своими </a:t>
            </a:r>
            <a:r>
              <a:rPr lang="ru-RU" sz="2800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родителями  </a:t>
            </a:r>
            <a:r>
              <a:rPr lang="ru-RU" sz="2800" dirty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 никому не позволено их разлучать».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2658" y="1988840"/>
            <a:ext cx="32892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Text Box 1"/>
          <p:cNvSpPr txBox="1">
            <a:spLocks noChangeArrowheads="1"/>
          </p:cNvSpPr>
          <p:nvPr/>
        </p:nvSpPr>
        <p:spPr bwMode="auto">
          <a:xfrm>
            <a:off x="3715106" y="2276872"/>
            <a:ext cx="2357438" cy="316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Папа, мама, ты и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я</a:t>
            </a:r>
            <a:b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Называемся «семья». </a:t>
            </a:r>
            <a:b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 для нас семейный Кодекс </a:t>
            </a:r>
            <a:b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Выпускается, друзья.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72544" y="1988840"/>
            <a:ext cx="3019425" cy="458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76735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428750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Дети инвалиды имеют право на заботу об их физическом и психическом состоянии</a:t>
            </a:r>
            <a:endParaRPr lang="ru-RU" sz="28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029618"/>
            <a:ext cx="32892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3924300" y="1916113"/>
            <a:ext cx="5005388" cy="223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9pPr>
          </a:lstStyle>
          <a:p>
            <a:pPr>
              <a:spcBef>
                <a:spcPts val="600"/>
              </a:spcBef>
              <a:buClrTx/>
              <a:buFontTx/>
              <a:buNone/>
            </a:pP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</a:p>
          <a:p>
            <a:pPr>
              <a:spcBef>
                <a:spcPts val="600"/>
              </a:spcBef>
              <a:buClrTx/>
              <a:buFontTx/>
              <a:buNone/>
            </a:pP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Очень трудно быть  другим,</a:t>
            </a:r>
          </a:p>
          <a:p>
            <a:pPr>
              <a:spcBef>
                <a:spcPts val="600"/>
              </a:spcBef>
              <a:buClrTx/>
              <a:buFontTx/>
              <a:buNone/>
            </a:pP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Непохожим,  не таким.</a:t>
            </a:r>
          </a:p>
          <a:p>
            <a:pPr>
              <a:spcBef>
                <a:spcPts val="600"/>
              </a:spcBef>
              <a:buClrTx/>
              <a:buFontTx/>
              <a:buNone/>
            </a:pP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Нос  не  вешай,  иди  вперед.</a:t>
            </a:r>
          </a:p>
          <a:p>
            <a:pPr>
              <a:spcBef>
                <a:spcPts val="700"/>
              </a:spcBef>
              <a:buClrTx/>
              <a:buFontTx/>
              <a:buNone/>
            </a:pP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Тебе  помогут,  успех  придет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509120"/>
            <a:ext cx="2344738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00938" y="4941168"/>
            <a:ext cx="1428750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93686" y="1052736"/>
            <a:ext cx="1502575" cy="1202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60777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Grp="1" noChangeArrowheads="1"/>
          </p:cNvSpPr>
          <p:nvPr>
            <p:ph type="title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normAutofit fontScale="90000"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ru-RU" sz="4000" dirty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</a:rPr>
              <a:t>Детское творчество</a:t>
            </a:r>
            <a:br>
              <a:rPr lang="ru-RU" sz="4000" dirty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</a:rPr>
            </a:br>
            <a:r>
              <a:rPr lang="ru-RU" sz="4000" dirty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</a:rPr>
              <a:t> </a:t>
            </a:r>
            <a:r>
              <a:rPr lang="ru-RU" sz="4000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</a:rPr>
              <a:t>«Мир права вокруг нас»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9pPr>
          </a:lstStyle>
          <a:p>
            <a:pPr>
              <a:lnSpc>
                <a:spcPct val="80000"/>
              </a:lnSpc>
              <a:spcBef>
                <a:spcPts val="700"/>
              </a:spcBef>
              <a:buClrTx/>
              <a:buFontTx/>
              <a:buNone/>
            </a:pPr>
            <a:r>
              <a:rPr lang="ru-RU" sz="2000" dirty="0">
                <a:latin typeface="Calibri" pitchFamily="32" charset="0"/>
              </a:rPr>
              <a:t>                          </a:t>
            </a:r>
            <a:r>
              <a:rPr lang="ru-RU" sz="28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4" charset="0"/>
              </a:rPr>
              <a:t>Папа, мама, ты и я</a:t>
            </a:r>
          </a:p>
          <a:p>
            <a:pPr>
              <a:lnSpc>
                <a:spcPct val="80000"/>
              </a:lnSpc>
              <a:spcBef>
                <a:spcPts val="700"/>
              </a:spcBef>
              <a:buClrTx/>
              <a:buFontTx/>
              <a:buNone/>
            </a:pPr>
            <a:r>
              <a:rPr lang="ru-RU" sz="28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4" charset="0"/>
              </a:rPr>
              <a:t>                            Называемся </a:t>
            </a:r>
            <a:r>
              <a:rPr lang="ru-RU" sz="28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</a:rPr>
              <a:t>«</a:t>
            </a:r>
            <a:r>
              <a:rPr lang="ru-RU" sz="28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4" charset="0"/>
              </a:rPr>
              <a:t>семья</a:t>
            </a:r>
            <a:r>
              <a:rPr lang="ru-RU" sz="28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</a:rPr>
              <a:t>»</a:t>
            </a:r>
            <a:r>
              <a:rPr lang="ru-RU" sz="28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4" charset="0"/>
              </a:rPr>
              <a:t>.</a:t>
            </a:r>
          </a:p>
          <a:p>
            <a:pPr algn="just">
              <a:lnSpc>
                <a:spcPct val="80000"/>
              </a:lnSpc>
              <a:spcBef>
                <a:spcPts val="700"/>
              </a:spcBef>
              <a:buClrTx/>
              <a:buFontTx/>
              <a:buNone/>
            </a:pPr>
            <a:r>
              <a:rPr lang="ru-RU" sz="28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4" charset="0"/>
              </a:rPr>
              <a:t>                               И для нас семейный Кодекс </a:t>
            </a:r>
          </a:p>
          <a:p>
            <a:pPr>
              <a:lnSpc>
                <a:spcPct val="80000"/>
              </a:lnSpc>
              <a:spcBef>
                <a:spcPts val="700"/>
              </a:spcBef>
              <a:buClrTx/>
              <a:buFontTx/>
              <a:buNone/>
            </a:pPr>
            <a:r>
              <a:rPr lang="ru-RU" sz="28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4" charset="0"/>
              </a:rPr>
              <a:t>                                   Выпускается, друзья.</a:t>
            </a:r>
          </a:p>
          <a:p>
            <a:pPr>
              <a:lnSpc>
                <a:spcPct val="80000"/>
              </a:lnSpc>
              <a:spcBef>
                <a:spcPts val="700"/>
              </a:spcBef>
              <a:buClrTx/>
              <a:buFontTx/>
              <a:buNone/>
            </a:pPr>
            <a:r>
              <a:rPr lang="ru-RU" sz="28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4" charset="0"/>
              </a:rPr>
              <a:t>  </a:t>
            </a:r>
          </a:p>
          <a:p>
            <a:pPr>
              <a:lnSpc>
                <a:spcPct val="80000"/>
              </a:lnSpc>
              <a:spcBef>
                <a:spcPts val="700"/>
              </a:spcBef>
              <a:buClrTx/>
              <a:buFontTx/>
              <a:buNone/>
            </a:pPr>
            <a:r>
              <a:rPr lang="ru-RU" sz="28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4" charset="0"/>
              </a:rPr>
              <a:t>А для всяких хулиганов,     </a:t>
            </a:r>
            <a:r>
              <a:rPr lang="ru-RU" sz="2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4" charset="0"/>
              </a:rPr>
              <a:t>      Если </a:t>
            </a:r>
            <a:r>
              <a:rPr lang="ru-RU" sz="28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4" charset="0"/>
              </a:rPr>
              <a:t>ты разбил окно,</a:t>
            </a:r>
          </a:p>
          <a:p>
            <a:pPr>
              <a:lnSpc>
                <a:spcPct val="80000"/>
              </a:lnSpc>
              <a:spcBef>
                <a:spcPts val="700"/>
              </a:spcBef>
              <a:buClrTx/>
              <a:buFontTx/>
              <a:buNone/>
            </a:pPr>
            <a:r>
              <a:rPr lang="ru-RU" sz="28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4" charset="0"/>
              </a:rPr>
              <a:t>Забияк и наркоманов          </a:t>
            </a:r>
            <a:r>
              <a:rPr lang="ru-RU" sz="2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4" charset="0"/>
              </a:rPr>
              <a:t>     Знай</a:t>
            </a:r>
            <a:r>
              <a:rPr lang="ru-RU" sz="28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4" charset="0"/>
              </a:rPr>
              <a:t>, что ты не прав.</a:t>
            </a:r>
          </a:p>
          <a:p>
            <a:pPr>
              <a:lnSpc>
                <a:spcPct val="80000"/>
              </a:lnSpc>
              <a:spcBef>
                <a:spcPts val="700"/>
              </a:spcBef>
              <a:buClrTx/>
              <a:buFontTx/>
              <a:buNone/>
            </a:pPr>
            <a:r>
              <a:rPr lang="ru-RU" sz="28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4" charset="0"/>
              </a:rPr>
              <a:t>Уголовный Кодекс есть      </a:t>
            </a:r>
            <a:r>
              <a:rPr lang="ru-RU" sz="2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4" charset="0"/>
              </a:rPr>
              <a:t>     </a:t>
            </a:r>
            <a:r>
              <a:rPr lang="ru-RU" sz="28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4" charset="0"/>
              </a:rPr>
              <a:t>У хозяев право есть</a:t>
            </a:r>
          </a:p>
          <a:p>
            <a:pPr>
              <a:lnSpc>
                <a:spcPct val="80000"/>
              </a:lnSpc>
              <a:spcBef>
                <a:spcPts val="700"/>
              </a:spcBef>
              <a:buClrTx/>
              <a:buFontTx/>
              <a:buNone/>
            </a:pPr>
            <a:r>
              <a:rPr lang="ru-RU" sz="28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4" charset="0"/>
              </a:rPr>
              <a:t>И ему почет и честь.           </a:t>
            </a:r>
            <a:r>
              <a:rPr lang="ru-RU" sz="2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4" charset="0"/>
              </a:rPr>
              <a:t>     </a:t>
            </a:r>
            <a:r>
              <a:rPr lang="ru-RU" sz="28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4" charset="0"/>
              </a:rPr>
              <a:t>Взять с виновных </a:t>
            </a:r>
          </a:p>
          <a:p>
            <a:pPr>
              <a:lnSpc>
                <a:spcPct val="80000"/>
              </a:lnSpc>
              <a:spcBef>
                <a:spcPts val="700"/>
              </a:spcBef>
              <a:buClrTx/>
              <a:buFontTx/>
              <a:buNone/>
            </a:pPr>
            <a:r>
              <a:rPr lang="ru-RU" sz="28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4" charset="0"/>
              </a:rPr>
              <a:t>                                                           штраф.       </a:t>
            </a: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15" y="1556792"/>
            <a:ext cx="2663825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67638" y="4653136"/>
            <a:ext cx="1376362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1523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Grp="1" noChangeArrowheads="1"/>
          </p:cNvSpPr>
          <p:nvPr>
            <p:ph type="title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ru-RU" sz="36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4" charset="0"/>
              </a:rPr>
              <a:t>Дайте  детству  наиграться.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idx="1"/>
          </p:nvPr>
        </p:nvSpPr>
        <p:spPr bwMode="auto">
          <a:xfrm>
            <a:off x="0" y="1340768"/>
            <a:ext cx="9144000" cy="4941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normAutofit lnSpcReduction="10000"/>
          </a:bodyPr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9pPr>
          </a:lstStyle>
          <a:p>
            <a:pPr>
              <a:lnSpc>
                <a:spcPct val="80000"/>
              </a:lnSpc>
              <a:spcBef>
                <a:spcPts val="500"/>
              </a:spcBef>
              <a:buClrTx/>
              <a:buFontTx/>
              <a:buNone/>
            </a:pPr>
            <a:endParaRPr lang="ru-RU" sz="2000" dirty="0" smtClean="0"/>
          </a:p>
          <a:p>
            <a:pPr>
              <a:lnSpc>
                <a:spcPct val="80000"/>
              </a:lnSpc>
              <a:spcBef>
                <a:spcPts val="500"/>
              </a:spcBef>
              <a:buClrTx/>
              <a:buFontTx/>
              <a:buNone/>
            </a:pPr>
            <a:endParaRPr lang="ru-RU" sz="2000" dirty="0"/>
          </a:p>
          <a:p>
            <a:pPr>
              <a:lnSpc>
                <a:spcPct val="80000"/>
              </a:lnSpc>
              <a:spcBef>
                <a:spcPts val="500"/>
              </a:spcBef>
              <a:buClrTx/>
              <a:buFontTx/>
              <a:buNone/>
            </a:pPr>
            <a:endParaRPr lang="ru-RU" sz="2000" dirty="0" smtClean="0"/>
          </a:p>
          <a:p>
            <a:pPr algn="just">
              <a:lnSpc>
                <a:spcPct val="80000"/>
              </a:lnSpc>
              <a:spcBef>
                <a:spcPts val="500"/>
              </a:spcBef>
              <a:buClrTx/>
              <a:buFontTx/>
              <a:buNone/>
            </a:pPr>
            <a:r>
              <a:rPr lang="ru-RU" sz="2000" dirty="0" smtClean="0"/>
              <a:t>Дайте </a:t>
            </a:r>
            <a:r>
              <a:rPr lang="ru-RU" sz="2000" dirty="0"/>
              <a:t>детству наиграться</a:t>
            </a:r>
          </a:p>
          <a:p>
            <a:pPr algn="just">
              <a:lnSpc>
                <a:spcPct val="80000"/>
              </a:lnSpc>
              <a:spcBef>
                <a:spcPts val="500"/>
              </a:spcBef>
              <a:buClrTx/>
              <a:buFontTx/>
              <a:buNone/>
            </a:pPr>
            <a:r>
              <a:rPr lang="ru-RU" sz="2000" dirty="0"/>
              <a:t>Вдоволь, досыта, не </a:t>
            </a:r>
            <a:r>
              <a:rPr lang="ru-RU" sz="2000" dirty="0" smtClean="0"/>
              <a:t>вкратце</a:t>
            </a:r>
            <a:r>
              <a:rPr lang="ru-RU" sz="2000" dirty="0"/>
              <a:t>,</a:t>
            </a:r>
          </a:p>
          <a:p>
            <a:pPr algn="just">
              <a:lnSpc>
                <a:spcPct val="80000"/>
              </a:lnSpc>
              <a:spcBef>
                <a:spcPts val="500"/>
              </a:spcBef>
              <a:buClrTx/>
              <a:buFontTx/>
              <a:buNone/>
            </a:pPr>
            <a:r>
              <a:rPr lang="ru-RU" sz="2000" dirty="0"/>
              <a:t>Дайте дождиком умыться,</a:t>
            </a:r>
          </a:p>
          <a:p>
            <a:pPr algn="just">
              <a:lnSpc>
                <a:spcPct val="80000"/>
              </a:lnSpc>
              <a:spcBef>
                <a:spcPts val="500"/>
              </a:spcBef>
              <a:buClrTx/>
              <a:buFontTx/>
              <a:buNone/>
            </a:pPr>
            <a:r>
              <a:rPr lang="ru-RU" sz="2000" dirty="0"/>
              <a:t>Дайте, как цветку раскрыться.</a:t>
            </a:r>
          </a:p>
          <a:p>
            <a:pPr algn="just">
              <a:lnSpc>
                <a:spcPct val="80000"/>
              </a:lnSpc>
              <a:spcBef>
                <a:spcPts val="500"/>
              </a:spcBef>
              <a:buFont typeface="Arial" charset="0"/>
              <a:buNone/>
            </a:pPr>
            <a:endParaRPr lang="ru-RU" sz="2000" dirty="0"/>
          </a:p>
          <a:p>
            <a:pPr algn="just">
              <a:lnSpc>
                <a:spcPct val="80000"/>
              </a:lnSpc>
              <a:spcBef>
                <a:spcPts val="500"/>
              </a:spcBef>
              <a:buClrTx/>
              <a:buFontTx/>
              <a:buNone/>
            </a:pPr>
            <a:r>
              <a:rPr lang="ru-RU" sz="2000" dirty="0"/>
              <a:t>Не травите детство спором,</a:t>
            </a:r>
          </a:p>
          <a:p>
            <a:pPr algn="just">
              <a:lnSpc>
                <a:spcPct val="80000"/>
              </a:lnSpc>
              <a:spcBef>
                <a:spcPts val="500"/>
              </a:spcBef>
              <a:buClrTx/>
              <a:buFontTx/>
              <a:buNone/>
            </a:pPr>
            <a:r>
              <a:rPr lang="ru-RU" sz="2000" dirty="0"/>
              <a:t>Не нудите разговором,</a:t>
            </a:r>
          </a:p>
          <a:p>
            <a:pPr algn="just">
              <a:lnSpc>
                <a:spcPct val="80000"/>
              </a:lnSpc>
              <a:spcBef>
                <a:spcPts val="500"/>
              </a:spcBef>
              <a:buClrTx/>
              <a:buFontTx/>
              <a:buNone/>
            </a:pPr>
            <a:r>
              <a:rPr lang="ru-RU" sz="2000" dirty="0"/>
              <a:t>Не давите злом и страхом,</a:t>
            </a:r>
          </a:p>
          <a:p>
            <a:pPr algn="just">
              <a:lnSpc>
                <a:spcPct val="80000"/>
              </a:lnSpc>
              <a:spcBef>
                <a:spcPts val="500"/>
              </a:spcBef>
              <a:buClrTx/>
              <a:buFontTx/>
              <a:buNone/>
            </a:pPr>
            <a:r>
              <a:rPr lang="ru-RU" sz="2000" dirty="0"/>
              <a:t>Не бросайте слов с размаху.</a:t>
            </a:r>
          </a:p>
          <a:p>
            <a:pPr algn="just">
              <a:lnSpc>
                <a:spcPct val="80000"/>
              </a:lnSpc>
              <a:spcBef>
                <a:spcPts val="500"/>
              </a:spcBef>
              <a:buClrTx/>
              <a:buFontTx/>
              <a:buNone/>
            </a:pPr>
            <a:endParaRPr lang="ru-RU" sz="2000" dirty="0"/>
          </a:p>
          <a:p>
            <a:pPr algn="just">
              <a:lnSpc>
                <a:spcPct val="80000"/>
              </a:lnSpc>
              <a:spcBef>
                <a:spcPts val="500"/>
              </a:spcBef>
              <a:buClrTx/>
              <a:buFontTx/>
              <a:buNone/>
            </a:pPr>
            <a:r>
              <a:rPr lang="ru-RU" sz="2000" dirty="0"/>
              <a:t>Душу детскую щадите,</a:t>
            </a:r>
          </a:p>
          <a:p>
            <a:pPr algn="just">
              <a:lnSpc>
                <a:spcPct val="80000"/>
              </a:lnSpc>
              <a:spcBef>
                <a:spcPts val="500"/>
              </a:spcBef>
              <a:buClrTx/>
              <a:buFontTx/>
              <a:buNone/>
            </a:pPr>
            <a:r>
              <a:rPr lang="ru-RU" sz="2000" dirty="0"/>
              <a:t>Пуще глаза берегите,</a:t>
            </a:r>
          </a:p>
          <a:p>
            <a:pPr algn="just">
              <a:lnSpc>
                <a:spcPct val="80000"/>
              </a:lnSpc>
              <a:spcBef>
                <a:spcPts val="500"/>
              </a:spcBef>
              <a:buClrTx/>
              <a:buFontTx/>
              <a:buNone/>
            </a:pPr>
            <a:r>
              <a:rPr lang="ru-RU" sz="2000" dirty="0"/>
              <a:t>Зря за шалость не корите</a:t>
            </a:r>
          </a:p>
          <a:p>
            <a:pPr algn="just">
              <a:lnSpc>
                <a:spcPct val="80000"/>
              </a:lnSpc>
              <a:spcBef>
                <a:spcPts val="500"/>
              </a:spcBef>
              <a:buClrTx/>
              <a:buFontTx/>
              <a:buNone/>
            </a:pPr>
            <a:r>
              <a:rPr lang="ru-RU" sz="2000" dirty="0"/>
              <a:t>Ни родитель, ни учитель.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5472360" y="1949446"/>
            <a:ext cx="3671640" cy="4403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sz="2000" dirty="0"/>
              <a:t>Развивая детский разум,</a:t>
            </a:r>
          </a:p>
          <a:p>
            <a:pPr>
              <a:buClrTx/>
              <a:buFontTx/>
              <a:buNone/>
            </a:pPr>
            <a:r>
              <a:rPr lang="ru-RU" sz="2000" dirty="0"/>
              <a:t>Не влезайте в дебри сразу.</a:t>
            </a:r>
          </a:p>
          <a:p>
            <a:pPr>
              <a:buClrTx/>
              <a:buFontTx/>
              <a:buNone/>
            </a:pPr>
            <a:r>
              <a:rPr lang="ru-RU" sz="2000" dirty="0"/>
              <a:t>Детства дни не торопите,</a:t>
            </a:r>
          </a:p>
          <a:p>
            <a:pPr>
              <a:buClrTx/>
              <a:buFontTx/>
              <a:buNone/>
            </a:pPr>
            <a:r>
              <a:rPr lang="ru-RU" sz="2000" dirty="0"/>
              <a:t>Детству солнце подарите.</a:t>
            </a:r>
          </a:p>
          <a:p>
            <a:pPr>
              <a:buClrTx/>
              <a:buFontTx/>
              <a:buNone/>
            </a:pPr>
            <a:endParaRPr lang="ru-RU" sz="2000" dirty="0"/>
          </a:p>
          <a:p>
            <a:pPr>
              <a:buClrTx/>
              <a:buFontTx/>
              <a:buNone/>
            </a:pPr>
            <a:r>
              <a:rPr lang="ru-RU" sz="2000" dirty="0"/>
              <a:t>Дайте детству наиграться,</a:t>
            </a:r>
          </a:p>
          <a:p>
            <a:pPr>
              <a:buClrTx/>
              <a:buFontTx/>
              <a:buNone/>
            </a:pPr>
            <a:r>
              <a:rPr lang="ru-RU" sz="2000" dirty="0"/>
              <a:t>Насмеяться, наскакаться,</a:t>
            </a:r>
          </a:p>
          <a:p>
            <a:pPr>
              <a:buClrTx/>
              <a:buFontTx/>
              <a:buNone/>
            </a:pPr>
            <a:r>
              <a:rPr lang="ru-RU" sz="2000" dirty="0"/>
              <a:t>Дайте радостно проснуться,</a:t>
            </a:r>
          </a:p>
          <a:p>
            <a:pPr>
              <a:buClrTx/>
              <a:buFontTx/>
              <a:buNone/>
            </a:pPr>
            <a:r>
              <a:rPr lang="ru-RU" sz="2000" dirty="0"/>
              <a:t>Дайте в ласку окунуться.</a:t>
            </a:r>
          </a:p>
          <a:p>
            <a:pPr>
              <a:buClrTx/>
              <a:buFontTx/>
              <a:buNone/>
            </a:pPr>
            <a:endParaRPr lang="ru-RU" sz="2000" dirty="0"/>
          </a:p>
          <a:p>
            <a:pPr>
              <a:buClrTx/>
              <a:buFontTx/>
              <a:buNone/>
            </a:pPr>
            <a:r>
              <a:rPr lang="ru-RU" sz="2000" dirty="0"/>
              <a:t>Дайте детству удержаться,</a:t>
            </a:r>
          </a:p>
          <a:p>
            <a:pPr>
              <a:buClrTx/>
              <a:buFontTx/>
              <a:buNone/>
            </a:pPr>
            <a:r>
              <a:rPr lang="ru-RU" sz="2000" dirty="0"/>
              <a:t>Дайте верой надышаться,</a:t>
            </a:r>
          </a:p>
          <a:p>
            <a:pPr>
              <a:buClrTx/>
              <a:buFontTx/>
              <a:buNone/>
            </a:pPr>
            <a:r>
              <a:rPr lang="ru-RU" sz="2000" dirty="0"/>
              <a:t>Дайте в рост ему подняться,</a:t>
            </a:r>
          </a:p>
          <a:p>
            <a:pPr>
              <a:buClrTx/>
              <a:buFontTx/>
              <a:buNone/>
            </a:pPr>
            <a:r>
              <a:rPr lang="ru-RU" sz="2000" dirty="0"/>
              <a:t>Дайте детству состояться!</a:t>
            </a: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11114" y="3140968"/>
            <a:ext cx="1584524" cy="3379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88640"/>
            <a:ext cx="1296988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41023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756592" y="-171400"/>
            <a:ext cx="8589640" cy="1143000"/>
          </a:xfrm>
        </p:spPr>
        <p:txBody>
          <a:bodyPr/>
          <a:lstStyle/>
          <a:p>
            <a:r>
              <a:rPr lang="ru-RU" b="1" kern="10" dirty="0" smtClean="0">
                <a:ln w="18000">
                  <a:solidFill>
                    <a:srgbClr val="D73A36"/>
                  </a:solidFill>
                  <a:miter lim="800000"/>
                  <a:headEnd/>
                  <a:tailEnd/>
                </a:ln>
                <a:noFill/>
                <a:effectLst>
                  <a:outerShdw dist="23023" dir="7017943" algn="ctr" rotWithShape="0">
                    <a:srgbClr val="000000">
                      <a:alpha val="50027"/>
                    </a:srgbClr>
                  </a:outerShdw>
                </a:effectLst>
                <a:latin typeface="Arial"/>
                <a:cs typeface="Arial"/>
              </a:rPr>
              <a:t>Мы - граждане России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692696"/>
            <a:ext cx="8445624" cy="54334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i="1" dirty="0" smtClean="0">
                <a:solidFill>
                  <a:srgbClr val="C00000"/>
                </a:solidFill>
                <a:latin typeface="Calibri" pitchFamily="32" charset="0"/>
              </a:rPr>
              <a:t>Права россиян записаны в </a:t>
            </a:r>
            <a:r>
              <a:rPr lang="ru-RU" sz="2400" i="1" dirty="0">
                <a:solidFill>
                  <a:srgbClr val="C00000"/>
                </a:solidFill>
                <a:latin typeface="Calibri" pitchFamily="32" charset="0"/>
              </a:rPr>
              <a:t>главном законе –</a:t>
            </a:r>
          </a:p>
          <a:p>
            <a:pPr marL="0" indent="0">
              <a:buNone/>
            </a:pPr>
            <a:r>
              <a:rPr lang="ru-RU" sz="2400" i="1" dirty="0" smtClean="0">
                <a:solidFill>
                  <a:srgbClr val="C00000"/>
                </a:solidFill>
                <a:latin typeface="Calibri" pitchFamily="32" charset="0"/>
              </a:rPr>
              <a:t>Конституции </a:t>
            </a:r>
            <a:r>
              <a:rPr lang="ru-RU" sz="2400" i="1" dirty="0">
                <a:solidFill>
                  <a:srgbClr val="C00000"/>
                </a:solidFill>
                <a:latin typeface="Calibri" pitchFamily="32" charset="0"/>
              </a:rPr>
              <a:t>Российской </a:t>
            </a:r>
            <a:r>
              <a:rPr lang="ru-RU" sz="2400" i="1" dirty="0" smtClean="0">
                <a:solidFill>
                  <a:srgbClr val="C00000"/>
                </a:solidFill>
                <a:latin typeface="Calibri" pitchFamily="32" charset="0"/>
              </a:rPr>
              <a:t>Федерации</a:t>
            </a:r>
            <a:endParaRPr lang="ru-RU" sz="24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99784" y="260648"/>
            <a:ext cx="1944216" cy="2666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9512" y="2367873"/>
            <a:ext cx="7254552" cy="4280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buFont typeface="Arial" charset="0"/>
              <a:buChar char="•"/>
            </a:pPr>
            <a:r>
              <a:rPr lang="ru-RU" i="1" dirty="0">
                <a:latin typeface="Calibri" pitchFamily="32" charset="0"/>
              </a:rPr>
              <a:t>21 век - Век ребёнка</a:t>
            </a:r>
          </a:p>
          <a:p>
            <a:pPr>
              <a:lnSpc>
                <a:spcPct val="150000"/>
              </a:lnSpc>
              <a:spcBef>
                <a:spcPts val="500"/>
              </a:spcBef>
              <a:buFont typeface="Arial" charset="0"/>
              <a:buChar char="•"/>
            </a:pPr>
            <a:r>
              <a:rPr lang="ru-RU" i="1" dirty="0">
                <a:latin typeface="Calibri" pitchFamily="32" charset="0"/>
              </a:rPr>
              <a:t>2001 – 2010 </a:t>
            </a:r>
            <a:r>
              <a:rPr lang="ru-RU" i="1" dirty="0" err="1">
                <a:latin typeface="Calibri" pitchFamily="32" charset="0"/>
              </a:rPr>
              <a:t>г.г</a:t>
            </a:r>
            <a:r>
              <a:rPr lang="ru-RU" i="1" dirty="0">
                <a:latin typeface="Calibri" pitchFamily="32" charset="0"/>
              </a:rPr>
              <a:t>. – Международное десятилетие мира и ненасилия в интересах детей планеты</a:t>
            </a:r>
          </a:p>
          <a:p>
            <a:pPr>
              <a:lnSpc>
                <a:spcPct val="150000"/>
              </a:lnSpc>
              <a:spcBef>
                <a:spcPts val="500"/>
              </a:spcBef>
              <a:buFont typeface="Arial" charset="0"/>
              <a:buChar char="•"/>
            </a:pPr>
            <a:r>
              <a:rPr lang="ru-RU" i="1" dirty="0">
                <a:latin typeface="Calibri" pitchFamily="32" charset="0"/>
              </a:rPr>
              <a:t>1 июня  - Международный день защиты детей</a:t>
            </a:r>
          </a:p>
          <a:p>
            <a:pPr>
              <a:lnSpc>
                <a:spcPct val="150000"/>
              </a:lnSpc>
              <a:spcBef>
                <a:spcPts val="500"/>
              </a:spcBef>
              <a:buFont typeface="Arial" charset="0"/>
              <a:buChar char="•"/>
            </a:pPr>
            <a:r>
              <a:rPr lang="ru-RU" i="1" dirty="0">
                <a:latin typeface="Calibri" pitchFamily="32" charset="0"/>
              </a:rPr>
              <a:t>4 июня – Международный день детей – жертв агрессии</a:t>
            </a:r>
          </a:p>
          <a:p>
            <a:pPr>
              <a:lnSpc>
                <a:spcPct val="150000"/>
              </a:lnSpc>
              <a:spcBef>
                <a:spcPts val="500"/>
              </a:spcBef>
              <a:buFont typeface="Arial" charset="0"/>
              <a:buChar char="•"/>
            </a:pPr>
            <a:r>
              <a:rPr lang="ru-RU" i="1" dirty="0"/>
              <a:t>4 ноября -  День народного единства</a:t>
            </a:r>
          </a:p>
          <a:p>
            <a:pPr>
              <a:lnSpc>
                <a:spcPct val="150000"/>
              </a:lnSpc>
              <a:spcBef>
                <a:spcPts val="500"/>
              </a:spcBef>
              <a:buFont typeface="Arial" charset="0"/>
              <a:buChar char="•"/>
            </a:pPr>
            <a:r>
              <a:rPr lang="ru-RU" i="1" dirty="0">
                <a:latin typeface="Calibri" pitchFamily="32" charset="0"/>
              </a:rPr>
              <a:t>20 ноября – Всемирный день прав ребёнка</a:t>
            </a:r>
          </a:p>
          <a:p>
            <a:pPr>
              <a:lnSpc>
                <a:spcPct val="150000"/>
              </a:lnSpc>
              <a:spcBef>
                <a:spcPts val="500"/>
              </a:spcBef>
              <a:buFont typeface="Arial" charset="0"/>
              <a:buChar char="•"/>
            </a:pPr>
            <a:r>
              <a:rPr lang="ru-RU" i="1" dirty="0">
                <a:latin typeface="Calibri" pitchFamily="32" charset="0"/>
              </a:rPr>
              <a:t>10 декабря День прав человека</a:t>
            </a:r>
          </a:p>
          <a:p>
            <a:pPr>
              <a:lnSpc>
                <a:spcPct val="150000"/>
              </a:lnSpc>
              <a:spcBef>
                <a:spcPts val="500"/>
              </a:spcBef>
              <a:buFont typeface="Arial" charset="0"/>
              <a:buChar char="•"/>
            </a:pPr>
            <a:r>
              <a:rPr lang="ru-RU" i="1" dirty="0">
                <a:latin typeface="Calibri" pitchFamily="32" charset="0"/>
              </a:rPr>
              <a:t>12 декабря – День Конституции Р Ф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2717" y="1811457"/>
            <a:ext cx="43204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</a:rPr>
              <a:t>Календарь правовых </a:t>
            </a:r>
            <a:r>
              <a:rPr lang="ru-RU" sz="280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</a:rPr>
              <a:t>дат</a:t>
            </a:r>
            <a:r>
              <a:rPr lang="ru-RU" sz="2800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</a:rPr>
              <a:t>:</a:t>
            </a:r>
            <a:endParaRPr lang="ru-RU" sz="2800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72669" y="4005064"/>
            <a:ext cx="1598446" cy="253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2692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720"/>
                                          </p:val>
                                        </p:tav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2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2" charset="0"/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2" charset="0"/>
              </a:rPr>
              <a:t>Международно-правовые акты по правам ребёнка</a:t>
            </a:r>
            <a:b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2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525963"/>
          </a:xfrm>
        </p:spPr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pPr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1924 г.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Женевская декларация прав ребенка</a:t>
            </a:r>
          </a:p>
          <a:p>
            <a:pPr>
              <a:lnSpc>
                <a:spcPct val="80000"/>
              </a:lnSpc>
              <a:spcBef>
                <a:spcPts val="600"/>
              </a:spcBef>
              <a:buFont typeface="Arial" charset="0"/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1948 г.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Всеобщая декларация прав человека (принята Генеральной Ассамблеей ООН 10 декабря 1948 г. Опубликована в России в 1988г.</a:t>
            </a:r>
          </a:p>
          <a:p>
            <a:pPr>
              <a:lnSpc>
                <a:spcPct val="80000"/>
              </a:lnSpc>
              <a:spcBef>
                <a:spcPts val="600"/>
              </a:spcBef>
              <a:buFont typeface="Arial" charset="0"/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1959 г.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Декларация прав ребёнка ( принята Генеральной Ассамблеей 20 ноября 1959 г.)</a:t>
            </a:r>
          </a:p>
          <a:p>
            <a:pPr>
              <a:lnSpc>
                <a:spcPct val="80000"/>
              </a:lnSpc>
              <a:spcBef>
                <a:spcPts val="600"/>
              </a:spcBef>
              <a:buFont typeface="Arial" charset="0"/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spcBef>
                <a:spcPts val="600"/>
              </a:spcBef>
              <a:buFont typeface="Arial" charset="0"/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1989 г.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Конвенция о правах ребёнка</a:t>
            </a:r>
            <a:r>
              <a:rPr lang="ru-RU" dirty="0" smtClean="0">
                <a:latin typeface="Calibri" pitchFamily="32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301208"/>
            <a:ext cx="1439863" cy="129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3193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88640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Calibri" pitchFamily="32" charset="0"/>
              </a:rPr>
              <a:t>«Шпаргалка» </a:t>
            </a:r>
            <a:br>
              <a:rPr lang="ru-RU" sz="2800" dirty="0" smtClean="0">
                <a:solidFill>
                  <a:srgbClr val="C00000"/>
                </a:solidFill>
                <a:latin typeface="Calibri" pitchFamily="32" charset="0"/>
              </a:rPr>
            </a:br>
            <a:r>
              <a:rPr lang="ru-RU" sz="2800" dirty="0" smtClean="0">
                <a:solidFill>
                  <a:srgbClr val="C00000"/>
                </a:solidFill>
                <a:latin typeface="Calibri" pitchFamily="32" charset="0"/>
              </a:rPr>
              <a:t>(словарь правоведческих терминов)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24744"/>
            <a:ext cx="9036496" cy="5733256"/>
          </a:xfrm>
        </p:spPr>
        <p:txBody>
          <a:bodyPr>
            <a:normAutofit/>
          </a:bodyPr>
          <a:lstStyle/>
          <a:p>
            <a:pPr algn="just">
              <a:spcBef>
                <a:spcPts val="600"/>
              </a:spcBef>
              <a:buClrTx/>
              <a:buFontTx/>
              <a:buNone/>
            </a:pPr>
            <a:r>
              <a:rPr lang="ru-RU" sz="2400" b="1" i="1" dirty="0" smtClean="0">
                <a:latin typeface="Calibri" pitchFamily="32" charset="0"/>
              </a:rPr>
              <a:t>Права человека – п</a:t>
            </a:r>
            <a:r>
              <a:rPr lang="ru-RU" sz="2400" i="1" dirty="0" smtClean="0">
                <a:latin typeface="Calibri" pitchFamily="32" charset="0"/>
              </a:rPr>
              <a:t>ринципы, нормы и правила взаимоотношений между людьми и государствами, обеспечивающие возможность индивиду действовать по своему усмотрению или получать определённые блага. Права человека – важнейшая  общечеловеческая ценность.</a:t>
            </a:r>
          </a:p>
          <a:p>
            <a:pPr algn="ctr">
              <a:lnSpc>
                <a:spcPct val="80000"/>
              </a:lnSpc>
              <a:spcBef>
                <a:spcPts val="500"/>
              </a:spcBef>
              <a:buClrTx/>
              <a:buFontTx/>
              <a:buNone/>
            </a:pPr>
            <a:endParaRPr lang="ru-RU" sz="24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ct val="80000"/>
              </a:lnSpc>
              <a:spcBef>
                <a:spcPts val="500"/>
              </a:spcBef>
              <a:buClrTx/>
              <a:buFontTx/>
              <a:buNone/>
            </a:pP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извилистой дорожке </a:t>
            </a:r>
            <a:endParaRPr lang="ru-RU" sz="24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ct val="80000"/>
              </a:lnSpc>
              <a:spcBef>
                <a:spcPts val="500"/>
              </a:spcBef>
              <a:buClrTx/>
              <a:buFontTx/>
              <a:buNone/>
            </a:pPr>
            <a:r>
              <a:rPr lang="ru-RU" b="1" i="1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Стих о праве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Шли по миру чьи-то ножки. </a:t>
            </a:r>
          </a:p>
          <a:p>
            <a:pPr algn="r">
              <a:lnSpc>
                <a:spcPct val="80000"/>
              </a:lnSpc>
              <a:spcBef>
                <a:spcPts val="500"/>
              </a:spcBef>
              <a:buClrTx/>
              <a:buFontTx/>
              <a:buNone/>
            </a:pP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Вдаль смотря широкими  глазами, </a:t>
            </a:r>
          </a:p>
          <a:p>
            <a:pPr algn="r">
              <a:lnSpc>
                <a:spcPct val="80000"/>
              </a:lnSpc>
              <a:spcBef>
                <a:spcPts val="500"/>
              </a:spcBef>
              <a:buClrTx/>
              <a:buFontTx/>
              <a:buNone/>
            </a:pP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Шел малыш знакомиться с  правами. </a:t>
            </a:r>
          </a:p>
          <a:p>
            <a:pPr algn="r">
              <a:lnSpc>
                <a:spcPct val="80000"/>
              </a:lnSpc>
              <a:spcBef>
                <a:spcPts val="500"/>
              </a:spcBef>
              <a:buClrTx/>
              <a:buFontTx/>
              <a:buNone/>
            </a:pP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Рядом мама крепко за руку держала, </a:t>
            </a:r>
          </a:p>
          <a:p>
            <a:pPr algn="r">
              <a:lnSpc>
                <a:spcPct val="80000"/>
              </a:lnSpc>
              <a:spcBef>
                <a:spcPts val="500"/>
              </a:spcBef>
              <a:buClrTx/>
              <a:buFontTx/>
              <a:buNone/>
            </a:pP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В путь-дорогу умницу свою                     </a:t>
            </a:r>
          </a:p>
          <a:p>
            <a:pPr algn="r">
              <a:lnSpc>
                <a:spcPct val="80000"/>
              </a:lnSpc>
              <a:spcBef>
                <a:spcPts val="500"/>
              </a:spcBef>
              <a:buClrTx/>
              <a:buFontTx/>
              <a:buNone/>
            </a:pP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сопровождала.</a:t>
            </a:r>
          </a:p>
          <a:p>
            <a:pPr algn="r">
              <a:lnSpc>
                <a:spcPct val="80000"/>
              </a:lnSpc>
              <a:spcBef>
                <a:spcPts val="500"/>
              </a:spcBef>
              <a:buClrTx/>
              <a:buFontTx/>
              <a:buNone/>
            </a:pP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Знать должны и взрослые, и дети </a:t>
            </a:r>
          </a:p>
          <a:p>
            <a:pPr algn="r">
              <a:lnSpc>
                <a:spcPct val="80000"/>
              </a:lnSpc>
              <a:spcBef>
                <a:spcPts val="500"/>
              </a:spcBef>
              <a:buClrTx/>
              <a:buFontTx/>
              <a:buNone/>
            </a:pP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О правах, что защищают их на     свете</a:t>
            </a:r>
            <a:endParaRPr lang="ru-RU" sz="24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53351"/>
            <a:ext cx="1800200" cy="184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25165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2" charset="0"/>
              </a:rPr>
              <a:t>Сокращенный перечень прав ребёнка</a:t>
            </a:r>
            <a:br>
              <a:rPr lang="ru-RU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2" charset="0"/>
              </a:rPr>
            </a:br>
            <a:r>
              <a:rPr lang="ru-RU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2" charset="0"/>
              </a:rPr>
              <a:t>(приводится по Конвенции о правах ребёнка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  <a:spcBef>
                <a:spcPts val="400"/>
              </a:spcBef>
              <a:buFont typeface="Arial" charset="0"/>
              <a:buChar char="•"/>
            </a:pPr>
            <a:r>
              <a:rPr lang="ru-RU" sz="1600" dirty="0" smtClean="0"/>
              <a:t>Статья 2. У всех детей равные права независимо от национальности, пола, религиозных или политических убеждений.</a:t>
            </a:r>
          </a:p>
          <a:p>
            <a:pPr>
              <a:lnSpc>
                <a:spcPct val="80000"/>
              </a:lnSpc>
              <a:spcBef>
                <a:spcPts val="400"/>
              </a:spcBef>
              <a:buFont typeface="Arial" charset="0"/>
              <a:buChar char="•"/>
            </a:pPr>
            <a:r>
              <a:rPr lang="ru-RU" sz="1600" dirty="0" smtClean="0"/>
              <a:t>Статья 6. Право на жизнь. Выживание и свободное развитие.</a:t>
            </a:r>
          </a:p>
          <a:p>
            <a:pPr>
              <a:lnSpc>
                <a:spcPct val="80000"/>
              </a:lnSpc>
              <a:spcBef>
                <a:spcPts val="400"/>
              </a:spcBef>
              <a:buFont typeface="Arial" charset="0"/>
              <a:buChar char="•"/>
            </a:pPr>
            <a:r>
              <a:rPr lang="ru-RU" sz="1600" dirty="0" smtClean="0"/>
              <a:t>Статья 8. Право на сохранение своей индивидуальности.</a:t>
            </a:r>
          </a:p>
          <a:p>
            <a:pPr>
              <a:lnSpc>
                <a:spcPct val="80000"/>
              </a:lnSpc>
              <a:spcBef>
                <a:spcPts val="400"/>
              </a:spcBef>
              <a:buFont typeface="Arial" charset="0"/>
              <a:buChar char="•"/>
            </a:pPr>
            <a:r>
              <a:rPr lang="ru-RU" sz="1600" dirty="0" smtClean="0"/>
              <a:t>Статья 9. Право на общение с обоими родителями.</a:t>
            </a:r>
          </a:p>
          <a:p>
            <a:pPr>
              <a:lnSpc>
                <a:spcPct val="80000"/>
              </a:lnSpc>
              <a:spcBef>
                <a:spcPts val="400"/>
              </a:spcBef>
              <a:buFont typeface="Arial" charset="0"/>
              <a:buChar char="•"/>
            </a:pPr>
            <a:r>
              <a:rPr lang="ru-RU" sz="1600" dirty="0" smtClean="0"/>
              <a:t>Статья 12 и 13. Право свободно выражать свои взгляды и мнения.</a:t>
            </a:r>
          </a:p>
          <a:p>
            <a:pPr>
              <a:lnSpc>
                <a:spcPct val="80000"/>
              </a:lnSpc>
              <a:spcBef>
                <a:spcPts val="400"/>
              </a:spcBef>
              <a:buFont typeface="Arial" charset="0"/>
              <a:buChar char="•"/>
            </a:pPr>
            <a:r>
              <a:rPr lang="ru-RU" sz="1600" dirty="0" smtClean="0"/>
              <a:t>Статья 14. Право исповедовать любую религию.</a:t>
            </a:r>
          </a:p>
          <a:p>
            <a:pPr>
              <a:lnSpc>
                <a:spcPct val="80000"/>
              </a:lnSpc>
              <a:spcBef>
                <a:spcPts val="400"/>
              </a:spcBef>
              <a:buFont typeface="Arial" charset="0"/>
              <a:buChar char="•"/>
            </a:pPr>
            <a:r>
              <a:rPr lang="ru-RU" sz="1600" dirty="0" smtClean="0"/>
              <a:t>Статья15. Право на свободу ассоциации и мирных собраний.</a:t>
            </a:r>
          </a:p>
          <a:p>
            <a:pPr>
              <a:lnSpc>
                <a:spcPct val="80000"/>
              </a:lnSpc>
              <a:spcBef>
                <a:spcPts val="400"/>
              </a:spcBef>
              <a:buFont typeface="Arial" charset="0"/>
              <a:buChar char="•"/>
            </a:pPr>
            <a:r>
              <a:rPr lang="ru-RU" sz="1600" dirty="0" smtClean="0"/>
              <a:t>Статья 16. Право на защиту от посягательства на личную жизнь, </a:t>
            </a:r>
          </a:p>
          <a:p>
            <a:pPr marL="0" indent="0">
              <a:lnSpc>
                <a:spcPct val="80000"/>
              </a:lnSpc>
              <a:spcBef>
                <a:spcPts val="400"/>
              </a:spcBef>
              <a:buNone/>
            </a:pPr>
            <a:r>
              <a:rPr lang="ru-RU" sz="1600" dirty="0"/>
              <a:t> </a:t>
            </a:r>
            <a:r>
              <a:rPr lang="ru-RU" sz="1600" dirty="0" smtClean="0"/>
              <a:t>       тайну переписки, честь и репутацию.</a:t>
            </a:r>
          </a:p>
          <a:p>
            <a:pPr>
              <a:lnSpc>
                <a:spcPct val="80000"/>
              </a:lnSpc>
              <a:spcBef>
                <a:spcPts val="400"/>
              </a:spcBef>
              <a:buFont typeface="Arial" charset="0"/>
              <a:buChar char="•"/>
            </a:pPr>
            <a:r>
              <a:rPr lang="ru-RU" sz="1600" dirty="0" smtClean="0"/>
              <a:t>Статья 17. Право на доступ к информации.</a:t>
            </a:r>
          </a:p>
          <a:p>
            <a:pPr>
              <a:lnSpc>
                <a:spcPct val="80000"/>
              </a:lnSpc>
              <a:spcBef>
                <a:spcPts val="400"/>
              </a:spcBef>
              <a:buFont typeface="Arial" charset="0"/>
              <a:buChar char="•"/>
            </a:pPr>
            <a:r>
              <a:rPr lang="ru-RU" sz="1600" dirty="0" smtClean="0"/>
              <a:t>Статья 19. Право на защиту от всех форм насилия.</a:t>
            </a:r>
          </a:p>
          <a:p>
            <a:pPr>
              <a:lnSpc>
                <a:spcPct val="80000"/>
              </a:lnSpc>
              <a:spcBef>
                <a:spcPts val="400"/>
              </a:spcBef>
              <a:buFont typeface="Arial" charset="0"/>
              <a:buChar char="•"/>
            </a:pPr>
            <a:r>
              <a:rPr lang="ru-RU" sz="1600" dirty="0" smtClean="0"/>
              <a:t>Статья 27. Право на достойный уровень жизни.</a:t>
            </a:r>
          </a:p>
          <a:p>
            <a:pPr>
              <a:lnSpc>
                <a:spcPct val="80000"/>
              </a:lnSpc>
              <a:spcBef>
                <a:spcPts val="400"/>
              </a:spcBef>
              <a:buFont typeface="Arial" charset="0"/>
              <a:buChar char="•"/>
            </a:pPr>
            <a:r>
              <a:rPr lang="ru-RU" sz="1600" dirty="0" smtClean="0"/>
              <a:t>Статья 28. Право на образование.</a:t>
            </a:r>
          </a:p>
          <a:p>
            <a:pPr>
              <a:lnSpc>
                <a:spcPct val="80000"/>
              </a:lnSpc>
              <a:spcBef>
                <a:spcPts val="400"/>
              </a:spcBef>
              <a:buFont typeface="Arial" charset="0"/>
              <a:buChar char="•"/>
            </a:pPr>
            <a:r>
              <a:rPr lang="ru-RU" sz="1600" dirty="0" smtClean="0"/>
              <a:t>Статья 31. Право на отдых и досуг.</a:t>
            </a:r>
          </a:p>
          <a:p>
            <a:pPr>
              <a:lnSpc>
                <a:spcPct val="80000"/>
              </a:lnSpc>
              <a:spcBef>
                <a:spcPts val="400"/>
              </a:spcBef>
              <a:buFont typeface="Arial" charset="0"/>
              <a:buChar char="•"/>
            </a:pPr>
            <a:r>
              <a:rPr lang="ru-RU" sz="1600" dirty="0" smtClean="0"/>
              <a:t>Статья32. Право на защиту от экономической эксплуатации и выполнения опасной для жизни работы.</a:t>
            </a:r>
          </a:p>
          <a:p>
            <a:pPr>
              <a:lnSpc>
                <a:spcPct val="80000"/>
              </a:lnSpc>
              <a:spcBef>
                <a:spcPts val="400"/>
              </a:spcBef>
              <a:buFont typeface="Arial" charset="0"/>
              <a:buChar char="•"/>
            </a:pPr>
            <a:r>
              <a:rPr lang="ru-RU" sz="1600" dirty="0" smtClean="0"/>
              <a:t>Статья 37. Право на защиту от жестокого обращения.</a:t>
            </a:r>
          </a:p>
          <a:p>
            <a:pPr>
              <a:lnSpc>
                <a:spcPct val="80000"/>
              </a:lnSpc>
              <a:spcBef>
                <a:spcPts val="400"/>
              </a:spcBef>
              <a:buFont typeface="Arial" charset="0"/>
              <a:buChar char="•"/>
            </a:pPr>
            <a:r>
              <a:rPr lang="ru-RU" sz="1600" dirty="0" smtClean="0"/>
              <a:t>Статья 38. Дети, не достигшие 15-летнего возраста, не должны участвовать в военных действиях.</a:t>
            </a:r>
          </a:p>
          <a:p>
            <a:pPr>
              <a:lnSpc>
                <a:spcPct val="80000"/>
              </a:lnSpc>
              <a:spcBef>
                <a:spcPts val="400"/>
              </a:spcBef>
              <a:buFont typeface="Arial" charset="0"/>
              <a:buChar char="•"/>
            </a:pPr>
            <a:r>
              <a:rPr lang="ru-RU" sz="1600" dirty="0" smtClean="0"/>
              <a:t>Статья 40. Право на гуманное обращение с детьми при нарушении ими закона.</a:t>
            </a:r>
          </a:p>
          <a:p>
            <a:endParaRPr lang="ru-RU" sz="1600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94446" y="2060848"/>
            <a:ext cx="1256228" cy="1973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06008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 additive="repl"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2384" y="620688"/>
            <a:ext cx="5616624" cy="1584176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4800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Я – ребёнок…</a:t>
            </a:r>
            <a:br>
              <a:rPr lang="ru-RU" sz="4800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4800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И я имею право!</a:t>
            </a:r>
            <a:endParaRPr lang="ru-RU" sz="4800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708921"/>
            <a:ext cx="2579004" cy="4149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63993" y="2708921"/>
            <a:ext cx="2592288" cy="4202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932" y="2708921"/>
            <a:ext cx="2664295" cy="4149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47508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1066130"/>
          </a:xfrm>
        </p:spPr>
        <p:txBody>
          <a:bodyPr>
            <a:normAutofit fontScale="90000"/>
          </a:bodyPr>
          <a:lstStyle/>
          <a:p>
            <a:r>
              <a:rPr lang="ru-RU" b="1" kern="10" dirty="0" smtClean="0">
                <a:ln w="9360">
                  <a:miter lim="800000"/>
                  <a:headEnd/>
                  <a:tailEnd/>
                </a:ln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Детский сад у нас хорош,</a:t>
            </a:r>
            <a:br>
              <a:rPr lang="ru-RU" b="1" kern="10" dirty="0" smtClean="0">
                <a:ln w="9360">
                  <a:miter lim="800000"/>
                  <a:headEnd/>
                  <a:tailEnd/>
                </a:ln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b="1" kern="10" dirty="0" smtClean="0">
                <a:ln w="9360">
                  <a:miter lim="800000"/>
                  <a:headEnd/>
                  <a:tailEnd/>
                </a:ln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лучше сада не найдешь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spcBef>
                <a:spcPts val="500"/>
              </a:spcBef>
              <a:buClrTx/>
              <a:buFontTx/>
              <a:buNone/>
            </a:pPr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</a:rPr>
              <a:t>Наш детский  садик</a:t>
            </a:r>
          </a:p>
          <a:p>
            <a:pPr algn="just">
              <a:spcBef>
                <a:spcPts val="500"/>
              </a:spcBef>
              <a:buClrTx/>
              <a:buFontTx/>
              <a:buNone/>
            </a:pPr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</a:rPr>
              <a:t>Добрые педагоги окружают,</a:t>
            </a:r>
          </a:p>
          <a:p>
            <a:pPr algn="just">
              <a:spcBef>
                <a:spcPts val="500"/>
              </a:spcBef>
              <a:buClrTx/>
              <a:buFontTx/>
              <a:buNone/>
            </a:pPr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</a:rPr>
              <a:t>Заботой и добром</a:t>
            </a:r>
          </a:p>
          <a:p>
            <a:pPr algn="just">
              <a:spcBef>
                <a:spcPts val="500"/>
              </a:spcBef>
              <a:buClrTx/>
              <a:buFontTx/>
              <a:buNone/>
            </a:pPr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</a:rPr>
              <a:t>Детишек здесь встречают,</a:t>
            </a:r>
          </a:p>
          <a:p>
            <a:pPr algn="just">
              <a:spcBef>
                <a:spcPts val="500"/>
              </a:spcBef>
              <a:buClrTx/>
              <a:buFontTx/>
              <a:buNone/>
            </a:pPr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</a:rPr>
              <a:t>А в час занятий</a:t>
            </a:r>
          </a:p>
          <a:p>
            <a:pPr algn="just">
              <a:spcBef>
                <a:spcPts val="500"/>
              </a:spcBef>
              <a:buClrTx/>
              <a:buFontTx/>
              <a:buNone/>
            </a:pPr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</a:rPr>
              <a:t>Малышей с любовью обучают.</a:t>
            </a:r>
          </a:p>
          <a:p>
            <a:pPr algn="just">
              <a:spcBef>
                <a:spcPts val="500"/>
              </a:spcBef>
              <a:buClrTx/>
              <a:buFontTx/>
              <a:buNone/>
            </a:pPr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</a:rPr>
              <a:t>Будут дети все уметь:</a:t>
            </a:r>
          </a:p>
          <a:p>
            <a:pPr algn="just">
              <a:spcBef>
                <a:spcPts val="500"/>
              </a:spcBef>
              <a:buClrTx/>
              <a:buFontTx/>
              <a:buNone/>
            </a:pPr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</a:rPr>
              <a:t>Читать, считать и звонко петь.</a:t>
            </a:r>
          </a:p>
          <a:p>
            <a:pPr algn="just">
              <a:spcBef>
                <a:spcPts val="500"/>
              </a:spcBef>
              <a:buClrTx/>
              <a:buFontTx/>
              <a:buNone/>
            </a:pPr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</a:rPr>
              <a:t>Узнают обо всем на свете,</a:t>
            </a:r>
          </a:p>
          <a:p>
            <a:pPr algn="just">
              <a:spcBef>
                <a:spcPts val="500"/>
              </a:spcBef>
              <a:buClrTx/>
              <a:buFontTx/>
              <a:buNone/>
            </a:pPr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</a:rPr>
              <a:t>О чем лишь пожелают дети</a:t>
            </a:r>
          </a:p>
          <a:p>
            <a:endParaRPr lang="ru-RU" dirty="0"/>
          </a:p>
        </p:txBody>
      </p:sp>
      <p:sp>
        <p:nvSpPr>
          <p:cNvPr id="4" name="WordArt 3"/>
          <p:cNvSpPr>
            <a:spLocks noChangeArrowheads="1" noChangeShapeType="1" noTextEdit="1"/>
          </p:cNvSpPr>
          <p:nvPr/>
        </p:nvSpPr>
        <p:spPr bwMode="auto">
          <a:xfrm>
            <a:off x="5111750" y="5884168"/>
            <a:ext cx="4032250" cy="973832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49657"/>
              </a:avLst>
            </a:prstTxWarp>
          </a:bodyPr>
          <a:lstStyle/>
          <a:p>
            <a:pPr algn="ctr"/>
            <a:r>
              <a:rPr lang="ru-RU" sz="3600" kern="10" dirty="0" smtClean="0">
                <a:ln w="9360">
                  <a:solidFill>
                    <a:srgbClr val="000000"/>
                  </a:solidFill>
                  <a:miter lim="800000"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Детский  сад – </a:t>
            </a:r>
          </a:p>
          <a:p>
            <a:pPr algn="ctr"/>
            <a:r>
              <a:rPr lang="ru-RU" sz="3600" kern="10" dirty="0" smtClean="0">
                <a:ln w="9360">
                  <a:solidFill>
                    <a:srgbClr val="000000"/>
                  </a:solidFill>
                  <a:miter lim="800000"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волшебная  страна.</a:t>
            </a:r>
          </a:p>
          <a:p>
            <a:pPr algn="ctr"/>
            <a:r>
              <a:rPr lang="ru-RU" sz="3600" kern="10" dirty="0" smtClean="0">
                <a:ln w="9360">
                  <a:solidFill>
                    <a:srgbClr val="000000"/>
                  </a:solidFill>
                  <a:miter lim="800000"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Все детские права знает</a:t>
            </a:r>
          </a:p>
          <a:p>
            <a:pPr algn="ctr"/>
            <a:r>
              <a:rPr lang="ru-RU" sz="3600" kern="10" dirty="0" smtClean="0">
                <a:ln w="9360">
                  <a:solidFill>
                    <a:srgbClr val="000000"/>
                  </a:solidFill>
                  <a:miter lim="800000"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и защищает она!</a:t>
            </a:r>
            <a:endParaRPr lang="ru-RU" sz="3600" kern="10" dirty="0">
              <a:ln w="9360">
                <a:solidFill>
                  <a:srgbClr val="000000"/>
                </a:solidFill>
                <a:miter lim="800000"/>
                <a:headEnd/>
                <a:tailEnd/>
              </a:ln>
              <a:solidFill>
                <a:srgbClr val="FF33CC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5121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additive="repl">
                                        <p:cTn id="6" dur="2000" fill="hold" masterRel="sameClick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FF"/>
                                      </p:to>
                                    </p:animClr>
                                    <p:animClr clrSpc="rgb" dir="cw">
                                      <p:cBhvr additive="repl">
                                        <p:cTn id="7" dur="2000" fill="hold" masterRel="sameClick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FF"/>
                                      </p:to>
                                    </p:animClr>
                                    <p:set>
                                      <p:cBhvr additive="repl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-156445" y="-38899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ru-RU" sz="2800" b="1" dirty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Знать  должны  и  взрослые,  и  дети</a:t>
            </a:r>
            <a:br>
              <a:rPr lang="ru-RU" sz="2800" b="1" dirty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</a:br>
            <a:r>
              <a:rPr lang="ru-RU" sz="2800" b="1" dirty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О  правах, что  защищают  нас  на  свете.</a:t>
            </a:r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4415974" cy="3214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317232" y="920465"/>
            <a:ext cx="3275856" cy="2242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9pPr>
          </a:lstStyle>
          <a:p>
            <a:pPr>
              <a:spcBef>
                <a:spcPts val="600"/>
              </a:spcBef>
              <a:buClrTx/>
              <a:buFontTx/>
              <a:buNone/>
            </a:pPr>
            <a:r>
              <a:rPr lang="ru-RU" sz="2800" b="1" i="1" dirty="0" smtClean="0">
                <a:solidFill>
                  <a:srgbClr val="C00000"/>
                </a:solidFill>
              </a:rPr>
              <a:t>    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Ну-ка,  детки,  поспешите,          </a:t>
            </a:r>
          </a:p>
          <a:p>
            <a:pPr>
              <a:spcBef>
                <a:spcPts val="600"/>
              </a:spcBef>
              <a:buClrTx/>
              <a:buFontTx/>
              <a:buNone/>
            </a:pP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И  обед  не  пропустите,       Постарались  повара,     </a:t>
            </a:r>
          </a:p>
          <a:p>
            <a:pPr>
              <a:spcBef>
                <a:spcPts val="600"/>
              </a:spcBef>
              <a:buClrTx/>
              <a:buFontTx/>
              <a:buNone/>
            </a:pP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Очень  вкусная  еда!</a:t>
            </a:r>
            <a:endParaRPr lang="ru-RU" b="1" i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94920" y="3146147"/>
            <a:ext cx="4320480" cy="3711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2920" y="5560087"/>
            <a:ext cx="4572000" cy="132036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buClrTx/>
              <a:buFontTx/>
              <a:buNone/>
            </a:pPr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За день мы устали очень,</a:t>
            </a:r>
          </a:p>
          <a:p>
            <a:pPr>
              <a:lnSpc>
                <a:spcPct val="90000"/>
              </a:lnSpc>
              <a:spcBef>
                <a:spcPts val="600"/>
              </a:spcBef>
              <a:buClrTx/>
              <a:buFontTx/>
              <a:buNone/>
            </a:pPr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Скажем всем - спокойной ночи,</a:t>
            </a:r>
          </a:p>
          <a:p>
            <a:pPr>
              <a:lnSpc>
                <a:spcPct val="90000"/>
              </a:lnSpc>
              <a:spcBef>
                <a:spcPts val="600"/>
              </a:spcBef>
              <a:buClrTx/>
              <a:buFontTx/>
              <a:buNone/>
            </a:pPr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Спи - засыпай,</a:t>
            </a:r>
          </a:p>
          <a:p>
            <a:pPr>
              <a:lnSpc>
                <a:spcPct val="90000"/>
              </a:lnSpc>
              <a:spcBef>
                <a:spcPts val="600"/>
              </a:spcBef>
              <a:buClrTx/>
              <a:buFontTx/>
              <a:buNone/>
            </a:pPr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Баю - бай.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2920" y="4491117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Каждый ребенок имеет</a:t>
            </a:r>
            <a:br>
              <a:rPr lang="ru-RU" sz="2800" b="1" dirty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800" b="1" dirty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право на отдых</a:t>
            </a:r>
            <a:endParaRPr lang="ru-RU" sz="2800" dirty="0"/>
          </a:p>
        </p:txBody>
      </p:sp>
      <p:sp>
        <p:nvSpPr>
          <p:cNvPr id="8" name="Стрелка вправо 7"/>
          <p:cNvSpPr/>
          <p:nvPr/>
        </p:nvSpPr>
        <p:spPr>
          <a:xfrm>
            <a:off x="3779912" y="5560087"/>
            <a:ext cx="648072" cy="2451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лево 8"/>
          <p:cNvSpPr/>
          <p:nvPr/>
        </p:nvSpPr>
        <p:spPr>
          <a:xfrm>
            <a:off x="4932040" y="1772816"/>
            <a:ext cx="576064" cy="26893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3395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66700" y="-4295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buClrTx/>
              <a:buFontTx/>
              <a:buNone/>
            </a:pPr>
            <a:r>
              <a:rPr lang="ru-RU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</a:t>
            </a:r>
            <a:r>
              <a:rPr lang="ru-RU" sz="2400" b="1" dirty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Здесь здоровье детям берегут</a:t>
            </a:r>
            <a:br>
              <a:rPr lang="ru-RU" sz="2400" b="1" dirty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</a:br>
            <a:r>
              <a:rPr lang="ru-RU" sz="2400" b="1" dirty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           Медсёстры деток взвесят и привьют.</a:t>
            </a:r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4451043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5940152" y="1412776"/>
            <a:ext cx="2809875" cy="1017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 нашем  садике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не только обучают,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развивают,  закаляют.</a:t>
            </a: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390900"/>
            <a:ext cx="4644008" cy="346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4293453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Очень  я  хочу  учиться</a:t>
            </a:r>
            <a:br>
              <a:rPr lang="ru-RU" sz="2400" b="1" dirty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400" b="1" dirty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Обещаю  не  лениться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8682" y="5301208"/>
            <a:ext cx="4572000" cy="155427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575"/>
              </a:spcBef>
              <a:buClrTx/>
              <a:buFontTx/>
              <a:buNone/>
            </a:pP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Заходите в первый класс,</a:t>
            </a:r>
          </a:p>
          <a:p>
            <a:pPr>
              <a:spcBef>
                <a:spcPts val="575"/>
              </a:spcBef>
              <a:buClrTx/>
              <a:buFontTx/>
              <a:buNone/>
            </a:pP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Не шагайте мимо!</a:t>
            </a:r>
          </a:p>
          <a:p>
            <a:pPr>
              <a:spcBef>
                <a:spcPts val="575"/>
              </a:spcBef>
              <a:buClrTx/>
              <a:buFontTx/>
              <a:buNone/>
            </a:pP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Мы всему научим ВАС,</a:t>
            </a:r>
          </a:p>
          <a:p>
            <a:pPr>
              <a:spcBef>
                <a:spcPts val="575"/>
              </a:spcBef>
              <a:buClrTx/>
              <a:buFontTx/>
              <a:buNone/>
            </a:pP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Что необходимо!</a:t>
            </a:r>
          </a:p>
        </p:txBody>
      </p:sp>
      <p:sp>
        <p:nvSpPr>
          <p:cNvPr id="8" name="Стрелка влево 7"/>
          <p:cNvSpPr/>
          <p:nvPr/>
        </p:nvSpPr>
        <p:spPr>
          <a:xfrm>
            <a:off x="4860682" y="1921698"/>
            <a:ext cx="863446" cy="28316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3275856" y="5733256"/>
            <a:ext cx="79208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21900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1133</Words>
  <Application>Microsoft Office PowerPoint</Application>
  <PresentationFormat>Экран (4:3)</PresentationFormat>
  <Paragraphs>189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Мы - граждане России</vt:lpstr>
      <vt:lpstr> Международно-правовые акты по правам ребёнка </vt:lpstr>
      <vt:lpstr>«Шпаргалка»  (словарь правоведческих терминов)</vt:lpstr>
      <vt:lpstr>Сокращенный перечень прав ребёнка (приводится по Конвенции о правах ребёнка</vt:lpstr>
      <vt:lpstr> Я – ребёнок…  И я имею право!</vt:lpstr>
      <vt:lpstr>Детский сад у нас хорош, лучше сада не найдешь</vt:lpstr>
      <vt:lpstr>Знать  должны  и  взрослые,  и  дети О  правах, что  защищают  нас  на  свете.</vt:lpstr>
      <vt:lpstr>            Здесь здоровье детям берегут             Медсёстры деток взвесят и привьют.</vt:lpstr>
      <vt:lpstr>  За руки возьмемся, встанем в круг. Каждый человек человеку друг.         За руки возьмемся, пусть пойдет         По земле огромный хоровод!</vt:lpstr>
      <vt:lpstr>            Корысти ради ты детей не тронь!         Их защищает наш закон!</vt:lpstr>
      <vt:lpstr>           Знают все на свете взрослые и дети,           Что семья наш лучший друг на большой планете.</vt:lpstr>
      <vt:lpstr> «Дети имеют право жить со своими родителями  и никому не позволено их разлучать».</vt:lpstr>
      <vt:lpstr>Дети инвалиды имеют право на заботу об их физическом и психическом состоянии</vt:lpstr>
      <vt:lpstr>Детское творчество  «Мир права вокруг нас»</vt:lpstr>
      <vt:lpstr>Дайте  детству  наиграться.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Правовое воспитание дошкольников</dc:title>
  <dc:creator>11</dc:creator>
  <cp:lastModifiedBy>Admin</cp:lastModifiedBy>
  <cp:revision>13</cp:revision>
  <dcterms:created xsi:type="dcterms:W3CDTF">2012-05-23T16:48:16Z</dcterms:created>
  <dcterms:modified xsi:type="dcterms:W3CDTF">2015-01-30T11:48:33Z</dcterms:modified>
</cp:coreProperties>
</file>